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6" r:id="rId2"/>
    <p:sldId id="335" r:id="rId3"/>
    <p:sldId id="258" r:id="rId4"/>
    <p:sldId id="302" r:id="rId5"/>
    <p:sldId id="327" r:id="rId6"/>
    <p:sldId id="328" r:id="rId7"/>
    <p:sldId id="332" r:id="rId8"/>
    <p:sldId id="259" r:id="rId9"/>
    <p:sldId id="331" r:id="rId10"/>
    <p:sldId id="324" r:id="rId11"/>
    <p:sldId id="293" r:id="rId12"/>
    <p:sldId id="295" r:id="rId13"/>
    <p:sldId id="281" r:id="rId14"/>
    <p:sldId id="325" r:id="rId15"/>
    <p:sldId id="334" r:id="rId16"/>
    <p:sldId id="333" r:id="rId17"/>
    <p:sldId id="33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4660"/>
  </p:normalViewPr>
  <p:slideViewPr>
    <p:cSldViewPr>
      <p:cViewPr>
        <p:scale>
          <a:sx n="81" d="100"/>
          <a:sy n="81" d="100"/>
        </p:scale>
        <p:origin x="-133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608072787234179"/>
          <c:y val="8.6828839951864745E-2"/>
          <c:w val="0.77391926703606462"/>
          <c:h val="0.81163323694868972"/>
        </c:manualLayout>
      </c:layout>
      <c:barChart>
        <c:barDir val="col"/>
        <c:grouping val="clustered"/>
        <c:varyColors val="0"/>
        <c:ser>
          <c:idx val="0"/>
          <c:order val="0"/>
          <c:tx>
            <c:v>Кол-во ограблений</c:v>
          </c:tx>
          <c:invertIfNegative val="0"/>
          <c:cat>
            <c:strRef>
              <c:f>Лист1!$C$1:$D$1</c:f>
              <c:strCache>
                <c:ptCount val="2"/>
                <c:pt idx="0">
                  <c:v>1998 год</c:v>
                </c:pt>
                <c:pt idx="1">
                  <c:v>1999 год</c:v>
                </c:pt>
              </c:strCache>
            </c:strRef>
          </c:cat>
          <c:val>
            <c:numRef>
              <c:f>Лист1!$C$2:$D$2</c:f>
              <c:numCache>
                <c:formatCode>General</c:formatCode>
                <c:ptCount val="2"/>
                <c:pt idx="0">
                  <c:v>508</c:v>
                </c:pt>
                <c:pt idx="1">
                  <c:v>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85536"/>
        <c:axId val="36811904"/>
      </c:barChart>
      <c:catAx>
        <c:axId val="36785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6811904"/>
        <c:crosses val="autoZero"/>
        <c:auto val="1"/>
        <c:lblAlgn val="ctr"/>
        <c:lblOffset val="100"/>
        <c:noMultiLvlLbl val="0"/>
      </c:catAx>
      <c:valAx>
        <c:axId val="3681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6785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6DDA-24F3-4EC6-B84C-6CFB22D3D1F5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8A914-0FAE-4AEF-8422-272AB3AB7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84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A914-0FAE-4AEF-8422-272AB3AB7B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29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04664"/>
            <a:ext cx="3048000" cy="18288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01008"/>
            <a:ext cx="3810000" cy="29813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250CA-AD87-410E-9A89-FB8F8A69D855}" type="datetimeFigureOut">
              <a:rPr lang="ru-RU"/>
              <a:pPr>
                <a:defRPr/>
              </a:pPr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BE88-A844-4717-AECE-CD2C755069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91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53136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21088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7C0DDB-BB4F-4892-A2E0-D760CB24460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040732" y="6611779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Ekaterina050466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http://festival.1september.ru/articles/513292/img3.gif" TargetMode="External"/><Relationship Id="rId7" Type="http://schemas.openxmlformats.org/officeDocument/2006/relationships/image" Target="http://festival.1september.ru/articles/513292/img5.gif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gif"/><Relationship Id="rId5" Type="http://schemas.openxmlformats.org/officeDocument/2006/relationships/image" Target="http://festival.1september.ru/articles/513292/img4.gif" TargetMode="Externa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/>
          </p:cNvSpPr>
          <p:nvPr>
            <p:ph type="ctrTitle"/>
          </p:nvPr>
        </p:nvSpPr>
        <p:spPr bwMode="auto">
          <a:xfrm>
            <a:off x="395536" y="404664"/>
            <a:ext cx="820444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Приемы и методы развития функциональной грамотности обучающихся</a:t>
            </a:r>
            <a:endParaRPr lang="ru-RU" alt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024" y="4581128"/>
            <a:ext cx="4355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Подготовила: </a:t>
            </a:r>
          </a:p>
          <a:p>
            <a:r>
              <a:rPr lang="ru-RU" dirty="0" err="1" smtClean="0"/>
              <a:t>Мезенева</a:t>
            </a:r>
            <a:r>
              <a:rPr lang="ru-RU" dirty="0" smtClean="0"/>
              <a:t> Р.М., учитель математики МОУ «</a:t>
            </a:r>
            <a:r>
              <a:rPr lang="ru-RU" dirty="0" err="1" smtClean="0"/>
              <a:t>Иогачская</a:t>
            </a:r>
            <a:r>
              <a:rPr lang="ru-RU" dirty="0" smtClean="0"/>
              <a:t>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4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292" y="-15034"/>
            <a:ext cx="8852708" cy="1312757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Приёмы смыслового </a:t>
            </a: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чтения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18457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Приём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«Тонкие и толстые вопросы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»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Приём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«Составление краткой записи задачи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3" action="ppaction://hlinksldjump"/>
              </a:rPr>
              <a:t>Приём «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hlinkClick r:id="rId3" action="ppaction://hlinksldjump"/>
              </a:rPr>
              <a:t>Инсерт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3" action="ppaction://hlinksldjump"/>
              </a:rPr>
              <a:t>»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4" action="ppaction://hlinksldjump"/>
              </a:rPr>
              <a:t>Приём «Кластер»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Приём «Верите ли вы…»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Приём «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Синквейн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Приём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«Составление вопросов к задаче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Приём «Вопросы к тексту учебника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Приём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«Ключевые слова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Приём «Верные и неверные утверждения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»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Прогноз по заголовку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Приём «Учимся задавать вопросы разных типов» – «Кубик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Блума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hlinkClick r:id="rId2" action="ppaction://hlinksldjump"/>
              </a:rPr>
              <a:t>»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72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052736"/>
            <a:ext cx="8109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30" dirty="0" smtClean="0">
                <a:solidFill>
                  <a:schemeClr val="tx2"/>
                </a:solidFill>
              </a:rPr>
              <a:t>Приём: </a:t>
            </a:r>
            <a:r>
              <a:rPr lang="ru-RU" sz="2800" b="1" spc="-30" dirty="0">
                <a:solidFill>
                  <a:schemeClr val="tx2"/>
                </a:solidFill>
              </a:rPr>
              <a:t>«Составление </a:t>
            </a:r>
            <a:r>
              <a:rPr lang="ru-RU" sz="2800" b="1" spc="-30" dirty="0" smtClean="0">
                <a:solidFill>
                  <a:schemeClr val="tx2"/>
                </a:solidFill>
              </a:rPr>
              <a:t>вопросов к задаче»</a:t>
            </a:r>
            <a:endParaRPr lang="ru-RU" sz="2800" b="1" spc="-3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708920"/>
            <a:ext cx="7760631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Анализ информации, представленной в объёмном тексте  математической </a:t>
            </a:r>
            <a:r>
              <a:rPr lang="ru-RU" sz="2400" dirty="0" smtClean="0"/>
              <a:t>задачи;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Формулировка</a:t>
            </a:r>
            <a:r>
              <a:rPr lang="ru-RU" sz="2400" dirty="0"/>
              <a:t>  вопросов к задаче, для ответа на которые нужно </a:t>
            </a:r>
            <a:r>
              <a:rPr lang="ru-RU" sz="2400" dirty="0" smtClean="0"/>
              <a:t>использовать все</a:t>
            </a:r>
            <a:r>
              <a:rPr lang="ru-RU" sz="2400" dirty="0"/>
              <a:t> </a:t>
            </a:r>
            <a:r>
              <a:rPr lang="ru-RU" sz="2400" dirty="0" smtClean="0"/>
              <a:t>имеющиеся</a:t>
            </a:r>
            <a:r>
              <a:rPr lang="ru-RU" sz="2400" dirty="0"/>
              <a:t>  данные;   </a:t>
            </a:r>
            <a:endParaRPr lang="ru-RU" sz="24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О</a:t>
            </a:r>
            <a:r>
              <a:rPr lang="ru-RU" sz="2400" dirty="0" smtClean="0"/>
              <a:t>станутся</a:t>
            </a:r>
            <a:r>
              <a:rPr lang="ru-RU" sz="2400" dirty="0"/>
              <a:t>   </a:t>
            </a:r>
            <a:r>
              <a:rPr lang="ru-RU" sz="2400" dirty="0" smtClean="0"/>
              <a:t>ли неиспользованные </a:t>
            </a:r>
            <a:r>
              <a:rPr lang="ru-RU" sz="2400" dirty="0"/>
              <a:t>данные;  </a:t>
            </a:r>
            <a:r>
              <a:rPr lang="ru-RU" sz="2400" dirty="0" smtClean="0"/>
              <a:t>нужны ли </a:t>
            </a:r>
            <a:r>
              <a:rPr lang="ru-RU" sz="2400" dirty="0"/>
              <a:t>дополнительные </a:t>
            </a:r>
            <a:r>
              <a:rPr lang="ru-RU" sz="2400" dirty="0" smtClean="0"/>
              <a:t>данные?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095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1" y="490527"/>
            <a:ext cx="8109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-30" dirty="0">
                <a:solidFill>
                  <a:schemeClr val="tx2"/>
                </a:solidFill>
              </a:rPr>
              <a:t> Приём  «Вопросы к тексту учебника»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41614"/>
            <a:ext cx="842493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Стратегия позволяет формировать умение самостоятельно       работать      с    печатной   </a:t>
            </a:r>
            <a:r>
              <a:rPr lang="ru-RU" sz="2400" dirty="0" smtClean="0"/>
              <a:t>информацией</a:t>
            </a:r>
            <a:r>
              <a:rPr lang="ru-RU" sz="2400" dirty="0"/>
              <a:t>, формулировать вопросы, работать в парах.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25333" y="2060848"/>
            <a:ext cx="6048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Тема: «Окружность и круг» (5 класс)</a:t>
            </a:r>
          </a:p>
          <a:p>
            <a:r>
              <a:rPr lang="ru-RU" sz="2400" dirty="0"/>
              <a:t>1. Прочитайте текст.</a:t>
            </a:r>
          </a:p>
          <a:p>
            <a:r>
              <a:rPr lang="ru-RU" sz="2400" dirty="0"/>
              <a:t>2. Какие слова встречаются в тексте наиболее часто? Сколько раз? </a:t>
            </a:r>
          </a:p>
          <a:p>
            <a:r>
              <a:rPr lang="ru-RU" sz="2400" dirty="0"/>
              <a:t>3. Какие слова выделены жирным шрифтом? Почему? </a:t>
            </a:r>
          </a:p>
          <a:p>
            <a:r>
              <a:rPr lang="ru-RU" sz="2400" dirty="0"/>
              <a:t>4. Если бы вы читали текст вслух, то, как бы вы дали понять, что это предложение главное? </a:t>
            </a:r>
          </a:p>
        </p:txBody>
      </p:sp>
    </p:spTree>
    <p:extLst>
      <p:ext uri="{BB962C8B-B14F-4D97-AF65-F5344CB8AC3E}">
        <p14:creationId xmlns:p14="http://schemas.microsoft.com/office/powerpoint/2010/main" val="40095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6"/>
          <p:cNvSpPr>
            <a:spLocks/>
          </p:cNvSpPr>
          <p:nvPr/>
        </p:nvSpPr>
        <p:spPr bwMode="auto">
          <a:xfrm>
            <a:off x="750888" y="233363"/>
            <a:ext cx="7764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spc="-30" dirty="0" smtClean="0">
                <a:solidFill>
                  <a:schemeClr val="tx2"/>
                </a:solidFill>
                <a:latin typeface="+mn-lt"/>
              </a:rPr>
              <a:t>Прием: Ключевые  </a:t>
            </a:r>
            <a:r>
              <a:rPr lang="ru-RU" altLang="ru-RU" b="1" spc="-30" dirty="0">
                <a:solidFill>
                  <a:schemeClr val="tx2"/>
                </a:solidFill>
                <a:latin typeface="+mn-lt"/>
              </a:rPr>
              <a:t>слова</a:t>
            </a:r>
          </a:p>
        </p:txBody>
      </p:sp>
      <p:graphicFrame>
        <p:nvGraphicFramePr>
          <p:cNvPr id="36985" name="Group 12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73978595"/>
              </p:ext>
            </p:extLst>
          </p:nvPr>
        </p:nvGraphicFramePr>
        <p:xfrm>
          <a:off x="628650" y="2041525"/>
          <a:ext cx="8047806" cy="4123779"/>
        </p:xfrm>
        <a:graphic>
          <a:graphicData uri="http://schemas.openxmlformats.org/drawingml/2006/table">
            <a:tbl>
              <a:tblPr/>
              <a:tblGrid>
                <a:gridCol w="401742"/>
                <a:gridCol w="999497"/>
                <a:gridCol w="1961733"/>
                <a:gridCol w="4684834"/>
              </a:tblGrid>
              <a:tr h="63659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№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Рисунок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Определяемое понятие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Используемые ключевые понятия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83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Окружность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Точки плоскости, одинаковое расстояние, точка - центр.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16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Радиус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Точки окружности, центр окружности, отрезок.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842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Хорда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Отрезок, точки окружности.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76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Диаметр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Хорда окружности, центр окружности.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38" name="Picture 117" descr="http://festival.1september.ru/articles/513292/img3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501008"/>
            <a:ext cx="7524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9" name="Picture 118" descr="http://festival.1september.ru/articles/513292/img4.gif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50" y="4365104"/>
            <a:ext cx="7334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0" name="Picture 119" descr="http://festival.1september.ru/articles/513292/img5.g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89" y="5282668"/>
            <a:ext cx="728722" cy="69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41" name="Picture 120" descr="img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49" y="2674097"/>
            <a:ext cx="733425" cy="792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2" name="Rectangle 122"/>
          <p:cNvSpPr>
            <a:spLocks noChangeArrowheads="1"/>
          </p:cNvSpPr>
          <p:nvPr/>
        </p:nvSpPr>
        <p:spPr bwMode="auto">
          <a:xfrm>
            <a:off x="525463" y="980728"/>
            <a:ext cx="8008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" charset="0"/>
              </a:rPr>
              <a:t>Изучив таблицу, сформулируйте геометрические определения понятий, используя ключевые слова.</a:t>
            </a:r>
          </a:p>
        </p:txBody>
      </p:sp>
    </p:spTree>
    <p:extLst>
      <p:ext uri="{BB962C8B-B14F-4D97-AF65-F5344CB8AC3E}">
        <p14:creationId xmlns:p14="http://schemas.microsoft.com/office/powerpoint/2010/main" val="15388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1628800"/>
            <a:ext cx="7831832" cy="4491831"/>
          </a:xfrm>
          <a:solidFill>
            <a:schemeClr val="bg1"/>
          </a:solidFill>
          <a:effectLst>
            <a:softEdge rad="152400"/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      Найди </a:t>
            </a:r>
            <a:r>
              <a:rPr lang="ru-RU" sz="2400" b="1" dirty="0"/>
              <a:t>и исправь ошибки:</a:t>
            </a:r>
          </a:p>
          <a:p>
            <a:r>
              <a:rPr lang="ru-RU" sz="2400" b="1" dirty="0"/>
              <a:t>1. Параллелограммом называется четырехугольник, у которого смежные стороны попарно перпендикулярны.</a:t>
            </a:r>
          </a:p>
          <a:p>
            <a:r>
              <a:rPr lang="ru-RU" sz="2400" b="1" dirty="0"/>
              <a:t>2. В параллелограмме соседние стороны равны и соседние углы параллельны</a:t>
            </a:r>
          </a:p>
          <a:p>
            <a:r>
              <a:rPr lang="ru-RU" sz="2400" b="1" dirty="0"/>
              <a:t>3. Если в четырехугольнике диагонали перпендикулярны и точкой пересечения делятся пополам, то этот четырехугольник не параллелограмм.</a:t>
            </a:r>
          </a:p>
          <a:p>
            <a:endParaRPr lang="ru-RU" sz="2400" b="1" dirty="0"/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1115616" y="764704"/>
            <a:ext cx="7637536" cy="733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b="1" spc="-30" dirty="0" smtClean="0">
                <a:solidFill>
                  <a:schemeClr val="tx2"/>
                </a:solidFill>
                <a:latin typeface="+mn-lt"/>
              </a:rPr>
              <a:t>Восстановление </a:t>
            </a:r>
            <a:r>
              <a:rPr lang="ru-RU" altLang="ru-RU" b="1" spc="-30" dirty="0">
                <a:solidFill>
                  <a:schemeClr val="tx2"/>
                </a:solidFill>
                <a:latin typeface="+mn-lt"/>
              </a:rPr>
              <a:t>деформированного текста</a:t>
            </a:r>
          </a:p>
        </p:txBody>
      </p:sp>
    </p:spTree>
    <p:extLst>
      <p:ext uri="{BB962C8B-B14F-4D97-AF65-F5344CB8AC3E}">
        <p14:creationId xmlns:p14="http://schemas.microsoft.com/office/powerpoint/2010/main" val="65071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«Прогноз по заголовку»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611560" y="2132856"/>
            <a:ext cx="8229600" cy="4324350"/>
          </a:xfrm>
        </p:spPr>
        <p:txBody>
          <a:bodyPr>
            <a:normAutofit/>
          </a:bodyPr>
          <a:lstStyle/>
          <a:p>
            <a:r>
              <a:rPr lang="ru-RU" dirty="0" smtClean="0"/>
              <a:t>Задается вопрос: какие ассоциации возникают у вас по поводу заявленной темы?</a:t>
            </a:r>
          </a:p>
          <a:p>
            <a:r>
              <a:rPr lang="ru-RU" dirty="0" smtClean="0"/>
              <a:t>Ассоциации записываются на доске.</a:t>
            </a:r>
          </a:p>
          <a:p>
            <a:r>
              <a:rPr lang="ru-RU" dirty="0" smtClean="0"/>
              <a:t>Чтение текста. Сравнение информации с той, что узнали из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Кубик </a:t>
            </a:r>
            <a:r>
              <a:rPr lang="ru-RU" dirty="0" err="1" smtClean="0"/>
              <a:t>Блума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«Почему?», «Объясни», «Назови», «Предложи», «Придумай», «Поделись».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Рекомендации: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200" dirty="0" smtClean="0"/>
              <a:t>- активное использование педагогами в работе представленных методов и приемов развития функциональной грамотности у обучающихся,</a:t>
            </a:r>
            <a:br>
              <a:rPr lang="ru-RU" sz="3200" dirty="0" smtClean="0"/>
            </a:br>
            <a:r>
              <a:rPr lang="ru-RU" sz="3200" dirty="0" smtClean="0"/>
              <a:t>- трансляция положительного педагогического опыта на районных методических мероприятиях  с целью обмена опытом.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5445224"/>
            <a:ext cx="4402832" cy="60351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38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развитие у обучающихся основ функциональной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325112"/>
          </a:xfrm>
        </p:spPr>
        <p:txBody>
          <a:bodyPr/>
          <a:lstStyle/>
          <a:p>
            <a:r>
              <a:rPr lang="ru-RU" dirty="0" smtClean="0"/>
              <a:t>Задачи: </a:t>
            </a:r>
          </a:p>
          <a:p>
            <a:r>
              <a:rPr lang="ru-RU" dirty="0" smtClean="0"/>
              <a:t>1. выявить методы и приемы, способствующие  развитию функциональной грамотности у обучающихся,</a:t>
            </a:r>
          </a:p>
          <a:p>
            <a:r>
              <a:rPr lang="ru-RU" dirty="0" smtClean="0"/>
              <a:t>2. показать </a:t>
            </a:r>
            <a:r>
              <a:rPr lang="ru-RU" dirty="0"/>
              <a:t>на практике </a:t>
            </a:r>
            <a:r>
              <a:rPr lang="ru-RU" dirty="0" smtClean="0"/>
              <a:t>работу с методами </a:t>
            </a:r>
            <a:r>
              <a:rPr lang="ru-RU" dirty="0"/>
              <a:t>и </a:t>
            </a:r>
            <a:r>
              <a:rPr lang="ru-RU" dirty="0" smtClean="0"/>
              <a:t>приемами развития </a:t>
            </a:r>
            <a:r>
              <a:rPr lang="ru-RU" dirty="0"/>
              <a:t>функциональной грамотности у </a:t>
            </a:r>
            <a:r>
              <a:rPr lang="ru-RU" dirty="0" smtClean="0"/>
              <a:t>обучающихся.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1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695142"/>
              </p:ext>
            </p:extLst>
          </p:nvPr>
        </p:nvGraphicFramePr>
        <p:xfrm>
          <a:off x="1835696" y="1988840"/>
          <a:ext cx="6840760" cy="406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03805" y="26064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«В  телепередаче  журналист  показал  диаграмму  и  сказал,  что  в  1999  году  по </a:t>
            </a:r>
            <a:r>
              <a:rPr lang="ru-RU" sz="2400" b="1" dirty="0" smtClean="0"/>
              <a:t>сравнению  </a:t>
            </a:r>
            <a:r>
              <a:rPr lang="ru-RU" sz="2400" b="1" dirty="0"/>
              <a:t>с  1998-м  резко  возросло  число  ограблений.  </a:t>
            </a:r>
            <a:r>
              <a:rPr lang="ru-RU" sz="2400" b="1" dirty="0" smtClean="0"/>
              <a:t>Считаете  </a:t>
            </a:r>
            <a:r>
              <a:rPr lang="ru-RU" sz="2400" b="1" dirty="0"/>
              <a:t>ли  вы,  что  журналист </a:t>
            </a:r>
            <a:r>
              <a:rPr lang="ru-RU" sz="2400" b="1" dirty="0" smtClean="0"/>
              <a:t>сделал </a:t>
            </a:r>
            <a:r>
              <a:rPr lang="ru-RU" sz="2400" b="1" dirty="0"/>
              <a:t>правильный вывод?»</a:t>
            </a:r>
          </a:p>
        </p:txBody>
      </p:sp>
    </p:spTree>
    <p:extLst>
      <p:ext uri="{BB962C8B-B14F-4D97-AF65-F5344CB8AC3E}">
        <p14:creationId xmlns:p14="http://schemas.microsoft.com/office/powerpoint/2010/main" val="26640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27584" y="692696"/>
            <a:ext cx="7632848" cy="12239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3200" cap="none" spc="-3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Важнейшее общеучебное действие – это смысловое чтение:</a:t>
            </a:r>
          </a:p>
        </p:txBody>
      </p:sp>
      <p:sp>
        <p:nvSpPr>
          <p:cNvPr id="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31640" y="2132856"/>
            <a:ext cx="7437437" cy="1944216"/>
          </a:xfrm>
          <a:solidFill>
            <a:schemeClr val="bg1"/>
          </a:solidFill>
          <a:effectLst>
            <a:softEdge rad="127000"/>
          </a:effectLst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solidFill>
                  <a:srgbClr val="002060"/>
                </a:solidFill>
              </a:rPr>
              <a:t>извлечение информации; </a:t>
            </a:r>
          </a:p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2600" b="1" dirty="0" smtClean="0">
              <a:solidFill>
                <a:srgbClr val="002060"/>
              </a:solidFill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solidFill>
                  <a:srgbClr val="002060"/>
                </a:solidFill>
              </a:rPr>
              <a:t>определение основной и второстепенной информации; </a:t>
            </a:r>
          </a:p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2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03648" y="260648"/>
            <a:ext cx="7632848" cy="12239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3200" cap="none" spc="-3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Важнейшее общеучебное действие – это смысловое чтение:</a:t>
            </a:r>
          </a:p>
        </p:txBody>
      </p:sp>
      <p:sp>
        <p:nvSpPr>
          <p:cNvPr id="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03648" y="1628800"/>
            <a:ext cx="7437437" cy="4248472"/>
          </a:xfrm>
          <a:solidFill>
            <a:schemeClr val="bg1"/>
          </a:solidFill>
          <a:effectLst>
            <a:softEdge rad="127000"/>
          </a:effectLst>
        </p:spPr>
        <p:txBody>
          <a:bodyPr>
            <a:normAutofit lnSpcReduction="10000"/>
          </a:bodyPr>
          <a:lstStyle/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solidFill>
                  <a:srgbClr val="002060"/>
                </a:solidFill>
              </a:rPr>
              <a:t>построение речевых высказываний, адекватно, осознанно и произвольно передающих содержание текста, дающих ответ на вопрос;</a:t>
            </a:r>
          </a:p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2600" b="1" dirty="0" smtClean="0">
              <a:solidFill>
                <a:srgbClr val="002060"/>
              </a:solidFill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600" b="1" dirty="0" smtClean="0">
                <a:solidFill>
                  <a:srgbClr val="002060"/>
                </a:solidFill>
              </a:rPr>
              <a:t>логические действия, направленные на анализ, обобщение, классификацию, рассуждения и умозаключения на основе прочитанного текста</a:t>
            </a:r>
            <a:r>
              <a:rPr lang="ru-RU" sz="2400" b="1" dirty="0" smtClean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89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772400" cy="648072"/>
          </a:xfrm>
        </p:spPr>
        <p:txBody>
          <a:bodyPr/>
          <a:lstStyle/>
          <a:p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с текстовой задачей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556792"/>
            <a:ext cx="7772400" cy="237626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Велосипедист выехал с постоянной скоростью из города А в город В, расстояние между которыми равно 60 км. На следующий день он отправился обратно в А, увеличив скорость на 10 км/ч. По пути он сделал остановку на 3 часа, в результате чего затратил на обратный путь столько же времени, сколько на путь из А в В. Найдите скорость велосипедиста на пути из А в 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79712" y="3861048"/>
          <a:ext cx="676875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  <a:gridCol w="1692188"/>
                <a:gridCol w="1692188"/>
              </a:tblGrid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(</a:t>
                      </a:r>
                      <a:r>
                        <a:rPr lang="ru-RU" dirty="0" smtClean="0"/>
                        <a:t>км)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ru-RU" dirty="0" smtClean="0"/>
                        <a:t>(км/ч)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 (</a:t>
                      </a:r>
                      <a:r>
                        <a:rPr lang="ru-RU" dirty="0" smtClean="0"/>
                        <a:t>ч)</a:t>
                      </a:r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Из А в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60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х</a:t>
                      </a:r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Из</a:t>
                      </a:r>
                      <a:r>
                        <a:rPr lang="ru-RU" baseline="0" dirty="0" smtClean="0"/>
                        <a:t> В </a:t>
                      </a:r>
                      <a:r>
                        <a:rPr lang="ru-RU" baseline="0" dirty="0" err="1" smtClean="0"/>
                        <a:t>в</a:t>
                      </a:r>
                      <a:r>
                        <a:rPr lang="ru-RU" baseline="0" dirty="0" smtClean="0"/>
                        <a:t>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х+10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  60_</a:t>
                      </a:r>
                      <a:r>
                        <a:rPr lang="ru-RU" u="sng" baseline="0" dirty="0" smtClean="0"/>
                        <a:t> </a:t>
                      </a:r>
                      <a:r>
                        <a:rPr lang="ru-RU" u="sng" dirty="0" smtClean="0"/>
                        <a:t> </a:t>
                      </a:r>
                    </a:p>
                    <a:p>
                      <a:r>
                        <a:rPr lang="ru-RU" dirty="0" smtClean="0"/>
                        <a:t>х+10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35896" y="386104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386104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386104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530120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58112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530120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530120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530120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458112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20272" y="458112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07904" y="458112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 l="15817" t="25389" r="41849" b="8137"/>
          <a:stretch>
            <a:fillRect/>
          </a:stretch>
        </p:blipFill>
        <p:spPr bwMode="auto">
          <a:xfrm>
            <a:off x="323528" y="476672"/>
            <a:ext cx="468052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76056" y="1124744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Сколько рублей потратил абонент на услуги связи в апреле?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3191" y="2132856"/>
            <a:ext cx="38908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250∙3=750</a:t>
            </a:r>
          </a:p>
          <a:p>
            <a:r>
              <a:rPr lang="ru-RU" dirty="0" smtClean="0"/>
              <a:t>3,75:0,5∙80=600 (3,75∙80=300)</a:t>
            </a:r>
          </a:p>
          <a:p>
            <a:r>
              <a:rPr lang="ru-RU" dirty="0" smtClean="0"/>
              <a:t>750+600=</a:t>
            </a:r>
            <a:r>
              <a:rPr lang="ru-RU" b="1" dirty="0" smtClean="0"/>
              <a:t>1350 (</a:t>
            </a:r>
            <a:r>
              <a:rPr lang="ru-RU" dirty="0" smtClean="0"/>
              <a:t>750+300</a:t>
            </a:r>
            <a:r>
              <a:rPr lang="ru-RU" b="1" dirty="0" smtClean="0"/>
              <a:t>=1050)</a:t>
            </a:r>
          </a:p>
          <a:p>
            <a:r>
              <a:rPr lang="ru-RU" b="1" dirty="0" smtClean="0"/>
              <a:t>Ответ: 1350 (1050)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книга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5616" y="692696"/>
            <a:ext cx="3312368" cy="5297802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>
                <a:alpha val="50000"/>
              </a:srgbClr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4644007" y="692696"/>
            <a:ext cx="410311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None/>
            </a:pPr>
            <a:r>
              <a:rPr lang="ru-RU" altLang="ru-RU" sz="2400" b="1" dirty="0">
                <a:latin typeface="Arial" charset="0"/>
              </a:rPr>
              <a:t>«Школа 2100»: </a:t>
            </a:r>
            <a:r>
              <a:rPr lang="ru-RU" altLang="ru-RU" sz="2400" b="1" dirty="0" err="1">
                <a:latin typeface="Arial" charset="0"/>
              </a:rPr>
              <a:t>Баласс</a:t>
            </a:r>
            <a:endParaRPr lang="ru-RU" altLang="ru-RU" sz="2400" b="1" dirty="0">
              <a:latin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endParaRPr lang="ru-RU" altLang="ru-RU" sz="2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Наталья </a:t>
            </a:r>
            <a:endParaRPr lang="ru-RU" altLang="ru-RU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sz="24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Сметанникова</a:t>
            </a:r>
            <a:endParaRPr lang="ru-RU" altLang="ru-RU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endParaRPr lang="ru-RU" altLang="ru-RU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b="1" dirty="0">
                <a:solidFill>
                  <a:srgbClr val="000000"/>
                </a:solidFill>
                <a:latin typeface="Arial" charset="0"/>
                <a:cs typeface="Arial" charset="0"/>
              </a:rPr>
              <a:t>Обучение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b="1" dirty="0">
                <a:solidFill>
                  <a:srgbClr val="000000"/>
                </a:solidFill>
                <a:latin typeface="Arial" charset="0"/>
                <a:cs typeface="Arial" charset="0"/>
              </a:rPr>
              <a:t>стратегиям  чтения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  </a:t>
            </a:r>
            <a:r>
              <a:rPr lang="ru-RU" altLang="ru-RU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5-9 классах: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как реализовать ФГОС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endParaRPr lang="ru-RU" altLang="ru-RU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Пособие для учителя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D7181F"/>
              </a:buClr>
              <a:buFont typeface="Wingdings" pitchFamily="2" charset="2"/>
              <a:buNone/>
            </a:pPr>
            <a:endParaRPr lang="en-US" alt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548680"/>
            <a:ext cx="8229600" cy="5034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Прием «Семь мудрых сов»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8229600" cy="5733256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b="1" dirty="0" smtClean="0"/>
              <a:t>1 группа: </a:t>
            </a:r>
            <a:r>
              <a:rPr lang="ru-RU" u="sng" dirty="0" smtClean="0"/>
              <a:t>Азы работы над текстом.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Найдите в тексте основные и новые понятия, запишите их в алфавитном порядке.</a:t>
            </a:r>
          </a:p>
          <a:p>
            <a:pPr fontAlgn="base"/>
            <a:r>
              <a:rPr lang="ru-RU" b="1" dirty="0" smtClean="0"/>
              <a:t>2 группа: </a:t>
            </a:r>
            <a:r>
              <a:rPr lang="ru-RU" u="sng" dirty="0" smtClean="0"/>
              <a:t>Что, не ждали?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Выберите из текста такую информацию, которая является для вас неожиданной, так как противоречит вашим ожиданиями первоначальным представлениям.</a:t>
            </a:r>
          </a:p>
          <a:p>
            <a:pPr fontAlgn="base"/>
            <a:r>
              <a:rPr lang="ru-RU" b="1" dirty="0" smtClean="0"/>
              <a:t>3 группа: </a:t>
            </a:r>
            <a:r>
              <a:rPr lang="ru-RU" u="sng" dirty="0" smtClean="0"/>
              <a:t>Ты уже знаешь последние новости?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 Запишите ту информацию, которая является для вас новой.</a:t>
            </a:r>
          </a:p>
          <a:p>
            <a:pPr fontAlgn="base"/>
            <a:r>
              <a:rPr lang="ru-RU" b="1" dirty="0" smtClean="0"/>
              <a:t>4 группа: </a:t>
            </a:r>
            <a:r>
              <a:rPr lang="ru-RU" u="sng" dirty="0" smtClean="0"/>
              <a:t>Главная жизненная мудрость.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Постарайтесь выразить основную мысль разделов текста одной фразой.</a:t>
            </a:r>
          </a:p>
          <a:p>
            <a:pPr fontAlgn="base"/>
            <a:r>
              <a:rPr lang="ru-RU" b="1" dirty="0" smtClean="0"/>
              <a:t>5 группа: </a:t>
            </a:r>
            <a:r>
              <a:rPr lang="ru-RU" u="sng" dirty="0" smtClean="0"/>
              <a:t>Известное и неизвестное.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Найдите в тексте ту информацию, которая является для вас известной и ту, которая ранее была неизвестна.</a:t>
            </a:r>
          </a:p>
          <a:p>
            <a:pPr fontAlgn="base"/>
            <a:r>
              <a:rPr lang="ru-RU" b="1" dirty="0" smtClean="0"/>
              <a:t>6 группа: </a:t>
            </a:r>
            <a:r>
              <a:rPr lang="ru-RU" u="sng" dirty="0" smtClean="0"/>
              <a:t>Поучительный вывод.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Можно ли сделать из прочитанного текста такие выводы, которые были бы значимы для будущей деятельности и жизни?</a:t>
            </a:r>
          </a:p>
          <a:p>
            <a:pPr fontAlgn="base"/>
            <a:r>
              <a:rPr lang="ru-RU" b="1" dirty="0" smtClean="0"/>
              <a:t>7 группа: </a:t>
            </a:r>
            <a:r>
              <a:rPr lang="ru-RU" u="sng" dirty="0" smtClean="0"/>
              <a:t>Важные темы для обсуждения.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Найдите в тексте такие высказывания, которые заслуживают особого внимания, и достойны обсуждения в рамках общей дискуссии?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2007</TotalTime>
  <Words>654</Words>
  <Application>Microsoft Office PowerPoint</Application>
  <PresentationFormat>Экран (4:3)</PresentationFormat>
  <Paragraphs>119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Приемы и методы развития функциональной грамотности обучающихся</vt:lpstr>
      <vt:lpstr>Цель: развитие у обучающихся основ функциональной грамотности</vt:lpstr>
      <vt:lpstr>Презентация PowerPoint</vt:lpstr>
      <vt:lpstr>Важнейшее общеучебное действие – это смысловое чтение:</vt:lpstr>
      <vt:lpstr>Важнейшее общеучебное действие – это смысловое чтение:</vt:lpstr>
      <vt:lpstr>Работа с текстовой задачей</vt:lpstr>
      <vt:lpstr>Презентация PowerPoint</vt:lpstr>
      <vt:lpstr>Презентация PowerPoint</vt:lpstr>
      <vt:lpstr>Прием «Семь мудрых сов»</vt:lpstr>
      <vt:lpstr>Приёмы смыслового чтения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«Прогноз по заголовку» </vt:lpstr>
      <vt:lpstr>Кубик Блума</vt:lpstr>
      <vt:lpstr>Рекомендации: - активное использование педагогами в работе представленных методов и приемов развития функциональной грамотности у обучающихся, - трансляция положительного педагогического опыта на районных методических мероприятиях  с целью обмена опытом.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Пользователь</cp:lastModifiedBy>
  <cp:revision>130</cp:revision>
  <dcterms:created xsi:type="dcterms:W3CDTF">2015-08-19T01:25:17Z</dcterms:created>
  <dcterms:modified xsi:type="dcterms:W3CDTF">2022-05-04T03:38:13Z</dcterms:modified>
</cp:coreProperties>
</file>